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handoutMasterIdLst>
    <p:handoutMasterId r:id="rId11"/>
  </p:handoutMasterIdLst>
  <p:sldIdLst>
    <p:sldId id="256" r:id="rId2"/>
    <p:sldId id="284" r:id="rId3"/>
    <p:sldId id="285" r:id="rId4"/>
    <p:sldId id="286" r:id="rId5"/>
    <p:sldId id="287" r:id="rId6"/>
    <p:sldId id="282" r:id="rId7"/>
    <p:sldId id="288" r:id="rId8"/>
    <p:sldId id="28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84" autoAdjust="0"/>
    <p:restoredTop sz="92560" autoAdjust="0"/>
  </p:normalViewPr>
  <p:slideViewPr>
    <p:cSldViewPr snapToGrid="0">
      <p:cViewPr varScale="1">
        <p:scale>
          <a:sx n="70" d="100"/>
          <a:sy n="70" d="100"/>
        </p:scale>
        <p:origin x="240" y="192"/>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7/5/18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0.tiff>
</file>

<file path=ppt/media/image11.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7/5/18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dirty="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dirty="0"/>
          </a:p>
        </p:txBody>
      </p:sp>
      <p:pic>
        <p:nvPicPr>
          <p:cNvPr id="4" name="Picture 3">
            <a:extLst>
              <a:ext uri="{FF2B5EF4-FFF2-40B4-BE49-F238E27FC236}">
                <a16:creationId xmlns:a16="http://schemas.microsoft.com/office/drawing/2014/main" id="{869E82DF-51A2-6148-806F-1D701B141383}"/>
              </a:ext>
            </a:extLst>
          </p:cNvPr>
          <p:cNvPicPr>
            <a:picLocks noChangeAspect="1"/>
          </p:cNvPicPr>
          <p:nvPr userDrawn="1"/>
        </p:nvPicPr>
        <p:blipFill rotWithShape="1">
          <a:blip r:embed="rId2"/>
          <a:srcRect b="7900"/>
          <a:stretch/>
        </p:blipFill>
        <p:spPr>
          <a:xfrm>
            <a:off x="0" y="-1614005"/>
            <a:ext cx="12192000" cy="6316238"/>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7/5/18</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7/5/18</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7/5/18</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dirty="0"/>
              <a:t>A </a:t>
            </a:r>
            <a:r>
              <a:rPr lang="en-US" sz="4000"/>
              <a:t>Review on Principal </a:t>
            </a:r>
            <a:r>
              <a:rPr lang="en-US" sz="4000" dirty="0"/>
              <a:t>Component Analysis</a:t>
            </a:r>
          </a:p>
        </p:txBody>
      </p:sp>
      <p:sp>
        <p:nvSpPr>
          <p:cNvPr id="3" name="Subtitle 2"/>
          <p:cNvSpPr>
            <a:spLocks noGrp="1"/>
          </p:cNvSpPr>
          <p:nvPr>
            <p:ph type="subTitle" idx="1"/>
          </p:nvPr>
        </p:nvSpPr>
        <p:spPr/>
        <p:txBody>
          <a:bodyPr/>
          <a:lstStyle/>
          <a:p>
            <a:r>
              <a:rPr lang="en-US" dirty="0">
                <a:solidFill>
                  <a:schemeClr val="tx1">
                    <a:lumMod val="95000"/>
                  </a:schemeClr>
                </a:solidFill>
              </a:rPr>
              <a:t>Chris Kuo, Ph.D.| Columbia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B34A1-0B69-A14F-8CC1-98934E512205}"/>
              </a:ext>
            </a:extLst>
          </p:cNvPr>
          <p:cNvSpPr>
            <a:spLocks noGrp="1"/>
          </p:cNvSpPr>
          <p:nvPr>
            <p:ph type="title"/>
          </p:nvPr>
        </p:nvSpPr>
        <p:spPr/>
        <p:txBody>
          <a:bodyPr/>
          <a:lstStyle/>
          <a:p>
            <a:r>
              <a:rPr lang="en-US" dirty="0"/>
              <a:t>A linear orthogonal transformation</a:t>
            </a:r>
          </a:p>
        </p:txBody>
      </p:sp>
      <p:sp>
        <p:nvSpPr>
          <p:cNvPr id="3" name="Content Placeholder 2">
            <a:extLst>
              <a:ext uri="{FF2B5EF4-FFF2-40B4-BE49-F238E27FC236}">
                <a16:creationId xmlns:a16="http://schemas.microsoft.com/office/drawing/2014/main" id="{B78D873A-9E9F-BB46-B208-9EF8D5A9ADE2}"/>
              </a:ext>
            </a:extLst>
          </p:cNvPr>
          <p:cNvSpPr>
            <a:spLocks noGrp="1"/>
          </p:cNvSpPr>
          <p:nvPr>
            <p:ph idx="1"/>
          </p:nvPr>
        </p:nvSpPr>
        <p:spPr/>
        <p:txBody>
          <a:bodyPr>
            <a:normAutofit/>
          </a:bodyPr>
          <a:lstStyle/>
          <a:p>
            <a:r>
              <a:rPr lang="en-US" sz="2800" dirty="0"/>
              <a:t>PCA is a linear orthogonal transformation that transforms the data to a new </a:t>
            </a:r>
            <a:r>
              <a:rPr lang="en-US" sz="2800" dirty="0">
                <a:solidFill>
                  <a:srgbClr val="FF0000"/>
                </a:solidFill>
              </a:rPr>
              <a:t>coordinate system </a:t>
            </a:r>
          </a:p>
          <a:p>
            <a:r>
              <a:rPr lang="en-US" sz="2800" dirty="0"/>
              <a:t>The greatest variance by any projection of the data will lie on the first coordinate (called the first principal component), the second greatest variance on the second coordinate, and so on.</a:t>
            </a:r>
          </a:p>
        </p:txBody>
      </p:sp>
    </p:spTree>
    <p:extLst>
      <p:ext uri="{BB962C8B-B14F-4D97-AF65-F5344CB8AC3E}">
        <p14:creationId xmlns:p14="http://schemas.microsoft.com/office/powerpoint/2010/main" val="73955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B9EED-5326-9C4E-A659-253E068641DC}"/>
              </a:ext>
            </a:extLst>
          </p:cNvPr>
          <p:cNvSpPr>
            <a:spLocks noGrp="1"/>
          </p:cNvSpPr>
          <p:nvPr>
            <p:ph type="title"/>
          </p:nvPr>
        </p:nvSpPr>
        <p:spPr/>
        <p:txBody>
          <a:bodyPr/>
          <a:lstStyle/>
          <a:p>
            <a:r>
              <a:rPr lang="en-US" dirty="0"/>
              <a:t>Coordinate systems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1C5D2C9-58D9-A44F-9F5A-0BDF2773DC89}"/>
                  </a:ext>
                </a:extLst>
              </p:cNvPr>
              <p:cNvSpPr>
                <a:spLocks noGrp="1"/>
              </p:cNvSpPr>
              <p:nvPr>
                <p:ph idx="1"/>
              </p:nvPr>
            </p:nvSpPr>
            <p:spPr>
              <a:xfrm>
                <a:off x="822960" y="1641348"/>
                <a:ext cx="10302240" cy="863600"/>
              </a:xfrm>
            </p:spPr>
            <p:txBody>
              <a:bodyPr>
                <a:normAutofit/>
              </a:bodyPr>
              <a:lstStyle/>
              <a:p>
                <a:pPr marL="0" indent="0">
                  <a:buNone/>
                </a:pPr>
                <a:r>
                  <a:rPr lang="en-US" sz="2400" dirty="0"/>
                  <a:t>The vectors </a:t>
                </a:r>
                <a14:m>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 </m:t>
                    </m:r>
                  </m:oMath>
                </a14:m>
                <a:r>
                  <a:rPr lang="en-US" sz="2400" dirty="0"/>
                  <a:t>have a special interpretation as a coordinate system or basis for a multidimensional space. </a:t>
                </a:r>
              </a:p>
            </p:txBody>
          </p:sp>
        </mc:Choice>
        <mc:Fallback xmlns="">
          <p:sp>
            <p:nvSpPr>
              <p:cNvPr id="3" name="Content Placeholder 2">
                <a:extLst>
                  <a:ext uri="{FF2B5EF4-FFF2-40B4-BE49-F238E27FC236}">
                    <a16:creationId xmlns:a16="http://schemas.microsoft.com/office/drawing/2014/main" id="{81C5D2C9-58D9-A44F-9F5A-0BDF2773DC89}"/>
                  </a:ext>
                </a:extLst>
              </p:cNvPr>
              <p:cNvSpPr>
                <a:spLocks noGrp="1" noRot="1" noChangeAspect="1" noMove="1" noResize="1" noEditPoints="1" noAdjustHandles="1" noChangeArrowheads="1" noChangeShapeType="1" noTextEdit="1"/>
              </p:cNvSpPr>
              <p:nvPr>
                <p:ph idx="1"/>
              </p:nvPr>
            </p:nvSpPr>
            <p:spPr>
              <a:xfrm>
                <a:off x="822960" y="1641348"/>
                <a:ext cx="10302240" cy="863600"/>
              </a:xfrm>
              <a:blipFill>
                <a:blip r:embed="rId2"/>
                <a:stretch>
                  <a:fillRect l="-862" t="-4348" b="-10145"/>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6CA0A225-4BAD-1F42-ADE9-0D53E54127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5700" y="2578100"/>
            <a:ext cx="7340600" cy="1701800"/>
          </a:xfrm>
          <a:prstGeom prst="rect">
            <a:avLst/>
          </a:prstGeom>
        </p:spPr>
      </p:pic>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E2B462BE-A24D-424D-BEA5-6228FA8819A0}"/>
                  </a:ext>
                </a:extLst>
              </p:cNvPr>
              <p:cNvSpPr/>
              <p:nvPr/>
            </p:nvSpPr>
            <p:spPr>
              <a:xfrm>
                <a:off x="822960" y="4433054"/>
                <a:ext cx="9962086" cy="491417"/>
              </a:xfrm>
              <a:prstGeom prst="rect">
                <a:avLst/>
              </a:prstGeom>
            </p:spPr>
            <p:txBody>
              <a:bodyPr wrap="none">
                <a:spAutoFit/>
              </a:bodyPr>
              <a:lstStyle/>
              <a:p>
                <a:r>
                  <a:rPr lang="en-US" sz="2400" dirty="0"/>
                  <a:t>This basis is orthogonal, because </a:t>
                </a:r>
                <a14:m>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𝑎</m:t>
                        </m:r>
                      </m:e>
                      <m:sub>
                        <m:r>
                          <a:rPr lang="en-US" sz="2400" b="0" i="1" smtClean="0">
                            <a:latin typeface="Cambria Math" panose="02040503050406030204" pitchFamily="18" charset="0"/>
                          </a:rPr>
                          <m:t>𝑖</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𝑎</m:t>
                        </m:r>
                      </m:e>
                      <m:sub>
                        <m:r>
                          <a:rPr lang="en-US" sz="2400" b="0" i="1" smtClean="0">
                            <a:latin typeface="Cambria Math" panose="02040503050406030204" pitchFamily="18" charset="0"/>
                          </a:rPr>
                          <m:t>𝑗</m:t>
                        </m:r>
                      </m:sub>
                    </m:sSub>
                  </m:oMath>
                </a14:m>
                <a:r>
                  <a:rPr lang="en-US" sz="2400" dirty="0"/>
                  <a:t> = 0 for all </a:t>
                </a:r>
                <a:r>
                  <a:rPr lang="en-US" sz="2400" i="1" dirty="0"/>
                  <a:t>i</a:t>
                </a:r>
                <a:r>
                  <a:rPr lang="en-US" sz="2400" dirty="0"/>
                  <a:t> and </a:t>
                </a:r>
                <a:r>
                  <a:rPr lang="en-US" sz="2400" i="1" dirty="0"/>
                  <a:t>j</a:t>
                </a:r>
                <a:r>
                  <a:rPr lang="en-US" sz="2400" dirty="0"/>
                  <a:t> such that </a:t>
                </a:r>
                <a:r>
                  <a:rPr lang="en-US" sz="2400" i="1" dirty="0" err="1"/>
                  <a:t>i</a:t>
                </a:r>
                <a:r>
                  <a:rPr lang="en-US" sz="2400" i="1" dirty="0"/>
                  <a:t> </a:t>
                </a:r>
                <a14:m>
                  <m:oMath xmlns:m="http://schemas.openxmlformats.org/officeDocument/2006/math">
                    <m:r>
                      <a:rPr lang="en-US" sz="2400" i="1" smtClean="0">
                        <a:latin typeface="Cambria Math" panose="02040503050406030204" pitchFamily="18" charset="0"/>
                        <a:ea typeface="Cambria Math" panose="02040503050406030204" pitchFamily="18" charset="0"/>
                      </a:rPr>
                      <m:t>≠</m:t>
                    </m:r>
                  </m:oMath>
                </a14:m>
                <a:r>
                  <a:rPr lang="en-US" sz="2400" i="1" dirty="0"/>
                  <a:t> j</a:t>
                </a:r>
                <a:r>
                  <a:rPr lang="en-US" sz="2400" dirty="0"/>
                  <a:t>. </a:t>
                </a:r>
              </a:p>
            </p:txBody>
          </p:sp>
        </mc:Choice>
        <mc:Fallback xmlns="">
          <p:sp>
            <p:nvSpPr>
              <p:cNvPr id="7" name="Rectangle 6">
                <a:extLst>
                  <a:ext uri="{FF2B5EF4-FFF2-40B4-BE49-F238E27FC236}">
                    <a16:creationId xmlns:a16="http://schemas.microsoft.com/office/drawing/2014/main" id="{E2B462BE-A24D-424D-BEA5-6228FA8819A0}"/>
                  </a:ext>
                </a:extLst>
              </p:cNvPr>
              <p:cNvSpPr>
                <a:spLocks noRot="1" noChangeAspect="1" noMove="1" noResize="1" noEditPoints="1" noAdjustHandles="1" noChangeArrowheads="1" noChangeShapeType="1" noTextEdit="1"/>
              </p:cNvSpPr>
              <p:nvPr/>
            </p:nvSpPr>
            <p:spPr>
              <a:xfrm>
                <a:off x="822960" y="4433054"/>
                <a:ext cx="9962086" cy="491417"/>
              </a:xfrm>
              <a:prstGeom prst="rect">
                <a:avLst/>
              </a:prstGeom>
              <a:blipFill>
                <a:blip r:embed="rId4"/>
                <a:stretch>
                  <a:fillRect l="-892" t="-7500" b="-17500"/>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42790893-83F7-4F4C-A6E2-15224BC54761}"/>
              </a:ext>
            </a:extLst>
          </p:cNvPr>
          <p:cNvSpPr/>
          <p:nvPr/>
        </p:nvSpPr>
        <p:spPr>
          <a:xfrm>
            <a:off x="822960" y="5208955"/>
            <a:ext cx="9619488" cy="461665"/>
          </a:xfrm>
          <a:prstGeom prst="rect">
            <a:avLst/>
          </a:prstGeom>
        </p:spPr>
        <p:txBody>
          <a:bodyPr wrap="square">
            <a:spAutoFit/>
          </a:bodyPr>
          <a:lstStyle/>
          <a:p>
            <a:r>
              <a:rPr lang="en-US" sz="2400" dirty="0"/>
              <a:t>The basis vectors allow </a:t>
            </a:r>
            <a:r>
              <a:rPr lang="en-US" sz="2400" i="1" dirty="0"/>
              <a:t>y</a:t>
            </a:r>
            <a:r>
              <a:rPr lang="en-US" sz="2400" dirty="0"/>
              <a:t> to be written as </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D844DF0D-C526-D94F-8E2A-38EA296684E0}"/>
                  </a:ext>
                </a:extLst>
              </p:cNvPr>
              <p:cNvSpPr txBox="1"/>
              <p:nvPr/>
            </p:nvSpPr>
            <p:spPr>
              <a:xfrm>
                <a:off x="3230880" y="5955104"/>
                <a:ext cx="6535420" cy="430887"/>
              </a:xfrm>
              <a:prstGeom prst="rect">
                <a:avLst/>
              </a:prstGeom>
              <a:noFill/>
            </p:spPr>
            <p:txBody>
              <a:bodyPr wrap="square" lIns="0" tIns="0" rIns="0" bIns="0" rtlCol="0">
                <a:spAutoFit/>
              </a:bodyPr>
              <a:lstStyle/>
              <a:p>
                <a14:m>
                  <m:oMath xmlns:m="http://schemas.openxmlformats.org/officeDocument/2006/math">
                    <m:r>
                      <a:rPr lang="en-US" sz="2800" b="0" i="1" smtClean="0">
                        <a:latin typeface="Cambria Math" panose="02040503050406030204" pitchFamily="18" charset="0"/>
                      </a:rPr>
                      <m:t>𝑦</m:t>
                    </m:r>
                    <m:r>
                      <a:rPr lang="en-US" sz="2800" b="0" i="1" smtClean="0">
                        <a:latin typeface="Cambria Math" panose="02040503050406030204" pitchFamily="18" charset="0"/>
                      </a:rPr>
                      <m:t>= </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1</m:t>
                        </m:r>
                      </m:sub>
                    </m:sSub>
                    <m:sSub>
                      <m:sSubPr>
                        <m:ctrlPr>
                          <a:rPr lang="en-US" sz="2800" i="1">
                            <a:latin typeface="Cambria Math" panose="02040503050406030204" pitchFamily="18" charset="0"/>
                          </a:rPr>
                        </m:ctrlPr>
                      </m:sSubPr>
                      <m:e>
                        <m:r>
                          <a:rPr lang="en-US" sz="2800" b="0" i="1" smtClean="0">
                            <a:latin typeface="Cambria Math" panose="02040503050406030204" pitchFamily="18" charset="0"/>
                          </a:rPr>
                          <m:t>𝑦</m:t>
                        </m:r>
                      </m:e>
                      <m:sub>
                        <m:r>
                          <a:rPr lang="en-US" sz="2800" i="1">
                            <a:latin typeface="Cambria Math" panose="02040503050406030204" pitchFamily="18" charset="0"/>
                          </a:rPr>
                          <m:t>1</m:t>
                        </m:r>
                      </m:sub>
                    </m:sSub>
                  </m:oMath>
                </a14:m>
                <a:r>
                  <a:rPr lang="en-US" sz="2800" dirty="0"/>
                  <a:t>+ </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b="0" i="1" smtClean="0">
                            <a:latin typeface="Cambria Math" panose="02040503050406030204" pitchFamily="18" charset="0"/>
                          </a:rPr>
                          <m:t>2</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𝑦</m:t>
                        </m:r>
                      </m:e>
                      <m:sub>
                        <m:r>
                          <a:rPr lang="en-US" sz="2800" b="0" i="1" smtClean="0">
                            <a:latin typeface="Cambria Math" panose="02040503050406030204" pitchFamily="18" charset="0"/>
                          </a:rPr>
                          <m:t>2</m:t>
                        </m:r>
                      </m:sub>
                    </m:sSub>
                  </m:oMath>
                </a14:m>
                <a:r>
                  <a:rPr lang="en-US" sz="2800" dirty="0"/>
                  <a:t>+ </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rPr>
                          <m:t>𝑎</m:t>
                        </m:r>
                      </m:e>
                      <m:sub>
                        <m:r>
                          <a:rPr lang="en-US" sz="2800" b="0" i="1" smtClean="0">
                            <a:latin typeface="Cambria Math" panose="02040503050406030204" pitchFamily="18" charset="0"/>
                          </a:rPr>
                          <m:t>3</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𝑦</m:t>
                        </m:r>
                      </m:e>
                      <m:sub>
                        <m:r>
                          <a:rPr lang="en-US" sz="2800" b="0" i="1" smtClean="0">
                            <a:latin typeface="Cambria Math" panose="02040503050406030204" pitchFamily="18" charset="0"/>
                          </a:rPr>
                          <m:t>3</m:t>
                        </m:r>
                      </m:sub>
                    </m:sSub>
                  </m:oMath>
                </a14:m>
                <a:endParaRPr lang="en-US" sz="2800" dirty="0"/>
              </a:p>
            </p:txBody>
          </p:sp>
        </mc:Choice>
        <mc:Fallback xmlns="">
          <p:sp>
            <p:nvSpPr>
              <p:cNvPr id="9" name="TextBox 8">
                <a:extLst>
                  <a:ext uri="{FF2B5EF4-FFF2-40B4-BE49-F238E27FC236}">
                    <a16:creationId xmlns:a16="http://schemas.microsoft.com/office/drawing/2014/main" id="{D844DF0D-C526-D94F-8E2A-38EA296684E0}"/>
                  </a:ext>
                </a:extLst>
              </p:cNvPr>
              <p:cNvSpPr txBox="1">
                <a:spLocks noRot="1" noChangeAspect="1" noMove="1" noResize="1" noEditPoints="1" noAdjustHandles="1" noChangeArrowheads="1" noChangeShapeType="1" noTextEdit="1"/>
              </p:cNvSpPr>
              <p:nvPr/>
            </p:nvSpPr>
            <p:spPr>
              <a:xfrm>
                <a:off x="3230880" y="5955104"/>
                <a:ext cx="6535420" cy="430887"/>
              </a:xfrm>
              <a:prstGeom prst="rect">
                <a:avLst/>
              </a:prstGeom>
              <a:blipFill>
                <a:blip r:embed="rId5"/>
                <a:stretch>
                  <a:fillRect l="-1744" t="-22857" b="-45714"/>
                </a:stretch>
              </a:blipFill>
            </p:spPr>
            <p:txBody>
              <a:bodyPr/>
              <a:lstStyle/>
              <a:p>
                <a:r>
                  <a:rPr lang="en-US">
                    <a:noFill/>
                  </a:rPr>
                  <a:t> </a:t>
                </a:r>
              </a:p>
            </p:txBody>
          </p:sp>
        </mc:Fallback>
      </mc:AlternateContent>
    </p:spTree>
    <p:extLst>
      <p:ext uri="{BB962C8B-B14F-4D97-AF65-F5344CB8AC3E}">
        <p14:creationId xmlns:p14="http://schemas.microsoft.com/office/powerpoint/2010/main" val="1491548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57DF3-A7F0-8B41-ACA1-692D8E331F8B}"/>
              </a:ext>
            </a:extLst>
          </p:cNvPr>
          <p:cNvSpPr>
            <a:spLocks noGrp="1"/>
          </p:cNvSpPr>
          <p:nvPr>
            <p:ph type="title"/>
          </p:nvPr>
        </p:nvSpPr>
        <p:spPr/>
        <p:txBody>
          <a:bodyPr/>
          <a:lstStyle/>
          <a:p>
            <a:r>
              <a:rPr lang="en-US" dirty="0"/>
              <a:t>Coordinate transform, or change of basis</a:t>
            </a:r>
          </a:p>
        </p:txBody>
      </p:sp>
      <p:sp>
        <p:nvSpPr>
          <p:cNvPr id="3" name="Content Placeholder 2">
            <a:extLst>
              <a:ext uri="{FF2B5EF4-FFF2-40B4-BE49-F238E27FC236}">
                <a16:creationId xmlns:a16="http://schemas.microsoft.com/office/drawing/2014/main" id="{B882B5F1-36B3-A644-A15C-D007896AEF7E}"/>
              </a:ext>
            </a:extLst>
          </p:cNvPr>
          <p:cNvSpPr>
            <a:spLocks noGrp="1"/>
          </p:cNvSpPr>
          <p:nvPr>
            <p:ph idx="1"/>
          </p:nvPr>
        </p:nvSpPr>
        <p:spPr>
          <a:xfrm>
            <a:off x="1066800" y="1714500"/>
            <a:ext cx="10058400" cy="547653"/>
          </a:xfrm>
        </p:spPr>
        <p:txBody>
          <a:bodyPr>
            <a:normAutofit/>
          </a:bodyPr>
          <a:lstStyle/>
          <a:p>
            <a:pPr marL="0" indent="0">
              <a:buNone/>
            </a:pPr>
            <a:r>
              <a:rPr lang="en-US" sz="2400" dirty="0"/>
              <a:t>Re-map the data into a new basis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F1F2C625-924E-CE4F-8597-D2F6B2B156EA}"/>
                  </a:ext>
                </a:extLst>
              </p:cNvPr>
              <p:cNvSpPr txBox="1"/>
              <p:nvPr/>
            </p:nvSpPr>
            <p:spPr>
              <a:xfrm>
                <a:off x="5001768" y="2368296"/>
                <a:ext cx="1539909"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3200" i="1" smtClean="0">
                              <a:latin typeface="Cambria Math" panose="02040503050406030204" pitchFamily="18" charset="0"/>
                            </a:rPr>
                          </m:ctrlPr>
                        </m:sSupPr>
                        <m:e>
                          <m:r>
                            <a:rPr lang="en-US" sz="3200" b="0" i="1" smtClean="0">
                              <a:latin typeface="Cambria Math" panose="02040503050406030204" pitchFamily="18" charset="0"/>
                            </a:rPr>
                            <m:t>𝑥</m:t>
                          </m:r>
                        </m:e>
                        <m:sup>
                          <m:r>
                            <a:rPr lang="en-US" sz="3200" b="0" i="1" smtClean="0">
                              <a:latin typeface="Cambria Math" panose="02040503050406030204" pitchFamily="18" charset="0"/>
                            </a:rPr>
                            <m:t>∗</m:t>
                          </m:r>
                        </m:sup>
                      </m:sSup>
                      <m:r>
                        <a:rPr lang="en-US" sz="3200" b="0" i="1" smtClean="0">
                          <a:latin typeface="Cambria Math" panose="02040503050406030204" pitchFamily="18" charset="0"/>
                        </a:rPr>
                        <m:t>=</m:t>
                      </m:r>
                      <m:r>
                        <a:rPr lang="en-US" sz="3200" b="0" i="1" smtClean="0">
                          <a:latin typeface="Cambria Math" panose="02040503050406030204" pitchFamily="18" charset="0"/>
                        </a:rPr>
                        <m:t>𝐴𝑥</m:t>
                      </m:r>
                    </m:oMath>
                  </m:oMathPara>
                </a14:m>
                <a:endParaRPr lang="en-US" sz="3200" dirty="0"/>
              </a:p>
            </p:txBody>
          </p:sp>
        </mc:Choice>
        <mc:Fallback xmlns="">
          <p:sp>
            <p:nvSpPr>
              <p:cNvPr id="5" name="TextBox 4">
                <a:extLst>
                  <a:ext uri="{FF2B5EF4-FFF2-40B4-BE49-F238E27FC236}">
                    <a16:creationId xmlns:a16="http://schemas.microsoft.com/office/drawing/2014/main" id="{F1F2C625-924E-CE4F-8597-D2F6B2B156EA}"/>
                  </a:ext>
                </a:extLst>
              </p:cNvPr>
              <p:cNvSpPr txBox="1">
                <a:spLocks noRot="1" noChangeAspect="1" noMove="1" noResize="1" noEditPoints="1" noAdjustHandles="1" noChangeArrowheads="1" noChangeShapeType="1" noTextEdit="1"/>
              </p:cNvSpPr>
              <p:nvPr/>
            </p:nvSpPr>
            <p:spPr>
              <a:xfrm>
                <a:off x="5001768" y="2368296"/>
                <a:ext cx="1539909" cy="492443"/>
              </a:xfrm>
              <a:prstGeom prst="rect">
                <a:avLst/>
              </a:prstGeom>
              <a:blipFill>
                <a:blip r:embed="rId2"/>
                <a:stretch>
                  <a:fillRect l="-1639" r="-4098" b="-7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5A2944A-630E-6640-903F-D58C2D035D73}"/>
                  </a:ext>
                </a:extLst>
              </p:cNvPr>
              <p:cNvSpPr txBox="1"/>
              <p:nvPr/>
            </p:nvSpPr>
            <p:spPr>
              <a:xfrm>
                <a:off x="4983479" y="3887533"/>
                <a:ext cx="1944122"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𝑥</m:t>
                      </m:r>
                      <m:r>
                        <a:rPr lang="en-US" sz="3200" b="0" i="1" smtClean="0">
                          <a:latin typeface="Cambria Math" panose="02040503050406030204" pitchFamily="18" charset="0"/>
                        </a:rPr>
                        <m:t>=</m:t>
                      </m:r>
                      <m:sSup>
                        <m:sSupPr>
                          <m:ctrlPr>
                            <a:rPr lang="en-US" sz="3200" b="0" i="1" smtClean="0">
                              <a:latin typeface="Cambria Math" panose="02040503050406030204" pitchFamily="18" charset="0"/>
                            </a:rPr>
                          </m:ctrlPr>
                        </m:sSupPr>
                        <m:e>
                          <m:r>
                            <a:rPr lang="en-US" sz="3200" b="0" i="1" smtClean="0">
                              <a:latin typeface="Cambria Math" panose="02040503050406030204" pitchFamily="18" charset="0"/>
                            </a:rPr>
                            <m:t>𝐴</m:t>
                          </m:r>
                        </m:e>
                        <m:sup>
                          <m:r>
                            <a:rPr lang="en-US" sz="3200" b="0" i="1" smtClean="0">
                              <a:latin typeface="Cambria Math" panose="02040503050406030204" pitchFamily="18" charset="0"/>
                            </a:rPr>
                            <m:t>−1</m:t>
                          </m:r>
                        </m:sup>
                      </m:sSup>
                      <m:sSup>
                        <m:sSupPr>
                          <m:ctrlPr>
                            <a:rPr lang="en-US" sz="3200" i="1" smtClean="0">
                              <a:latin typeface="Cambria Math" panose="02040503050406030204" pitchFamily="18" charset="0"/>
                            </a:rPr>
                          </m:ctrlPr>
                        </m:sSupPr>
                        <m:e>
                          <m:r>
                            <a:rPr lang="en-US" sz="3200" b="0" i="1" smtClean="0">
                              <a:latin typeface="Cambria Math" panose="02040503050406030204" pitchFamily="18" charset="0"/>
                            </a:rPr>
                            <m:t>𝑥</m:t>
                          </m:r>
                        </m:e>
                        <m:sup>
                          <m:r>
                            <a:rPr lang="en-US" sz="3200" b="0" i="1" smtClean="0">
                              <a:latin typeface="Cambria Math" panose="02040503050406030204" pitchFamily="18" charset="0"/>
                            </a:rPr>
                            <m:t>∗</m:t>
                          </m:r>
                        </m:sup>
                      </m:sSup>
                    </m:oMath>
                  </m:oMathPara>
                </a14:m>
                <a:endParaRPr lang="en-US" sz="3200" dirty="0"/>
              </a:p>
            </p:txBody>
          </p:sp>
        </mc:Choice>
        <mc:Fallback xmlns="">
          <p:sp>
            <p:nvSpPr>
              <p:cNvPr id="6" name="TextBox 5">
                <a:extLst>
                  <a:ext uri="{FF2B5EF4-FFF2-40B4-BE49-F238E27FC236}">
                    <a16:creationId xmlns:a16="http://schemas.microsoft.com/office/drawing/2014/main" id="{65A2944A-630E-6640-903F-D58C2D035D73}"/>
                  </a:ext>
                </a:extLst>
              </p:cNvPr>
              <p:cNvSpPr txBox="1">
                <a:spLocks noRot="1" noChangeAspect="1" noMove="1" noResize="1" noEditPoints="1" noAdjustHandles="1" noChangeArrowheads="1" noChangeShapeType="1" noTextEdit="1"/>
              </p:cNvSpPr>
              <p:nvPr/>
            </p:nvSpPr>
            <p:spPr>
              <a:xfrm>
                <a:off x="4983479" y="3887533"/>
                <a:ext cx="1944122" cy="492443"/>
              </a:xfrm>
              <a:prstGeom prst="rect">
                <a:avLst/>
              </a:prstGeom>
              <a:blipFill>
                <a:blip r:embed="rId3"/>
                <a:stretch>
                  <a:fillRect l="-1299" b="-7500"/>
                </a:stretch>
              </a:blipFill>
            </p:spPr>
            <p:txBody>
              <a:bodyPr/>
              <a:lstStyle/>
              <a:p>
                <a:r>
                  <a:rPr lang="en-US">
                    <a:noFill/>
                  </a:rPr>
                  <a:t> </a:t>
                </a:r>
              </a:p>
            </p:txBody>
          </p:sp>
        </mc:Fallback>
      </mc:AlternateContent>
      <p:sp>
        <p:nvSpPr>
          <p:cNvPr id="7" name="Rectangle 6">
            <a:extLst>
              <a:ext uri="{FF2B5EF4-FFF2-40B4-BE49-F238E27FC236}">
                <a16:creationId xmlns:a16="http://schemas.microsoft.com/office/drawing/2014/main" id="{8874F812-0CC9-4740-A715-6CD8A28DFD32}"/>
              </a:ext>
            </a:extLst>
          </p:cNvPr>
          <p:cNvSpPr/>
          <p:nvPr/>
        </p:nvSpPr>
        <p:spPr>
          <a:xfrm>
            <a:off x="1072896" y="3021746"/>
            <a:ext cx="10558272" cy="954107"/>
          </a:xfrm>
          <a:prstGeom prst="rect">
            <a:avLst/>
          </a:prstGeom>
        </p:spPr>
        <p:txBody>
          <a:bodyPr wrap="square">
            <a:spAutoFit/>
          </a:bodyPr>
          <a:lstStyle/>
          <a:p>
            <a:r>
              <a:rPr lang="en-US" sz="2800" dirty="0"/>
              <a:t>Here A defines our new basis. We can always convert back to the original basis via:</a:t>
            </a:r>
          </a:p>
        </p:txBody>
      </p:sp>
    </p:spTree>
    <p:extLst>
      <p:ext uri="{BB962C8B-B14F-4D97-AF65-F5344CB8AC3E}">
        <p14:creationId xmlns:p14="http://schemas.microsoft.com/office/powerpoint/2010/main" val="362858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64903-10BA-9C4E-8699-2F54B3FF5B8B}"/>
              </a:ext>
            </a:extLst>
          </p:cNvPr>
          <p:cNvSpPr>
            <a:spLocks noGrp="1"/>
          </p:cNvSpPr>
          <p:nvPr>
            <p:ph type="title"/>
          </p:nvPr>
        </p:nvSpPr>
        <p:spPr/>
        <p:txBody>
          <a:bodyPr/>
          <a:lstStyle/>
          <a:p>
            <a:r>
              <a:rPr lang="en-US" dirty="0"/>
              <a:t>Eigenvectors, Eigenvalues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4E50938-5A28-F34D-9EA6-3922170D36C7}"/>
                  </a:ext>
                </a:extLst>
              </p:cNvPr>
              <p:cNvSpPr>
                <a:spLocks noGrp="1"/>
              </p:cNvSpPr>
              <p:nvPr>
                <p:ph idx="1"/>
              </p:nvPr>
            </p:nvSpPr>
            <p:spPr>
              <a:xfrm>
                <a:off x="1066800" y="1714500"/>
                <a:ext cx="10058400" cy="2125980"/>
              </a:xfrm>
            </p:spPr>
            <p:txBody>
              <a:bodyPr>
                <a:normAutofit/>
              </a:bodyPr>
              <a:lstStyle/>
              <a:p>
                <a:r>
                  <a:rPr lang="en-US" sz="2400" dirty="0">
                    <a:latin typeface="+mj-lt"/>
                  </a:rPr>
                  <a:t>For any matrix</a:t>
                </a:r>
                <a:r>
                  <a:rPr lang="en-US" sz="2400" i="1" dirty="0">
                    <a:latin typeface="+mj-lt"/>
                  </a:rPr>
                  <a:t> </a:t>
                </a:r>
                <a14:m>
                  <m:oMath xmlns:m="http://schemas.openxmlformats.org/officeDocument/2006/math">
                    <m:r>
                      <a:rPr lang="en-US" sz="2400" b="0" i="1" smtClean="0">
                        <a:latin typeface="Cambria Math" panose="02040503050406030204" pitchFamily="18" charset="0"/>
                      </a:rPr>
                      <m:t>𝑊</m:t>
                    </m:r>
                  </m:oMath>
                </a14:m>
                <a:r>
                  <a:rPr lang="en-US" sz="2400" dirty="0">
                    <a:latin typeface="+mj-lt"/>
                  </a:rPr>
                  <a:t> there are special vectors </a:t>
                </a:r>
                <a14:m>
                  <m:oMath xmlns:m="http://schemas.openxmlformats.org/officeDocument/2006/math">
                    <m:r>
                      <a:rPr lang="en-US" sz="2400" b="0" i="1" smtClean="0">
                        <a:latin typeface="Cambria Math" panose="02040503050406030204" pitchFamily="18" charset="0"/>
                      </a:rPr>
                      <m:t>𝑣</m:t>
                    </m:r>
                  </m:oMath>
                </a14:m>
                <a:r>
                  <a:rPr lang="en-US" sz="2400" dirty="0">
                    <a:latin typeface="+mj-lt"/>
                  </a:rPr>
                  <a:t> such that:  </a:t>
                </a:r>
                <a14:m>
                  <m:oMath xmlns:m="http://schemas.openxmlformats.org/officeDocument/2006/math">
                    <m:r>
                      <a:rPr lang="en-US" sz="2400" i="1">
                        <a:latin typeface="Cambria Math" panose="02040503050406030204" pitchFamily="18" charset="0"/>
                      </a:rPr>
                      <m:t>𝑊</m:t>
                    </m:r>
                    <m:r>
                      <a:rPr lang="en-US" sz="2400" b="0" i="1" smtClean="0">
                        <a:latin typeface="Cambria Math" panose="02040503050406030204" pitchFamily="18" charset="0"/>
                      </a:rPr>
                      <m:t>𝑣</m:t>
                    </m:r>
                    <m:r>
                      <a:rPr lang="en-US" sz="2400" b="0" i="1" smtClean="0">
                        <a:latin typeface="Cambria Math" panose="02040503050406030204" pitchFamily="18" charset="0"/>
                      </a:rPr>
                      <m:t>=</m:t>
                    </m:r>
                    <m:r>
                      <m:rPr>
                        <m:nor/>
                      </m:rPr>
                      <a:rPr lang="el-GR" sz="2400" dirty="0">
                        <a:latin typeface="+mj-lt"/>
                      </a:rPr>
                      <m:t>λ</m:t>
                    </m:r>
                    <m:r>
                      <a:rPr lang="en-US" sz="2400" i="1">
                        <a:latin typeface="Cambria Math" panose="02040503050406030204" pitchFamily="18" charset="0"/>
                      </a:rPr>
                      <m:t>𝑣</m:t>
                    </m:r>
                    <m:r>
                      <a:rPr lang="en-US" sz="2400" b="0" i="0" smtClean="0">
                        <a:latin typeface="Cambria Math" panose="02040503050406030204" pitchFamily="18" charset="0"/>
                      </a:rPr>
                      <m:t>,</m:t>
                    </m:r>
                  </m:oMath>
                </a14:m>
                <a:r>
                  <a:rPr lang="en-US" sz="2400" dirty="0">
                    <a:latin typeface="+mj-lt"/>
                  </a:rPr>
                  <a:t> where is </a:t>
                </a:r>
                <a14:m>
                  <m:oMath xmlns:m="http://schemas.openxmlformats.org/officeDocument/2006/math">
                    <m:r>
                      <m:rPr>
                        <m:nor/>
                      </m:rPr>
                      <a:rPr lang="el-GR" sz="2400" dirty="0">
                        <a:latin typeface="+mj-lt"/>
                      </a:rPr>
                      <m:t>λ</m:t>
                    </m:r>
                  </m:oMath>
                </a14:m>
                <a:r>
                  <a:rPr lang="en-US" sz="2400" dirty="0">
                    <a:latin typeface="+mj-lt"/>
                  </a:rPr>
                  <a:t> rescaled by a constant </a:t>
                </a:r>
                <a:r>
                  <a:rPr lang="el-GR" sz="2400" dirty="0">
                    <a:latin typeface="+mj-lt"/>
                  </a:rPr>
                  <a:t>λ. </a:t>
                </a:r>
                <a:r>
                  <a:rPr lang="en-US" sz="2400" dirty="0">
                    <a:latin typeface="+mj-lt"/>
                  </a:rPr>
                  <a:t>The direction of </a:t>
                </a:r>
                <a14:m>
                  <m:oMath xmlns:m="http://schemas.openxmlformats.org/officeDocument/2006/math">
                    <m:r>
                      <a:rPr lang="en-US" sz="2400" i="1">
                        <a:latin typeface="Cambria Math" panose="02040503050406030204" pitchFamily="18" charset="0"/>
                      </a:rPr>
                      <m:t>𝑣</m:t>
                    </m:r>
                  </m:oMath>
                </a14:m>
                <a:r>
                  <a:rPr lang="en-US" sz="2400" dirty="0">
                    <a:latin typeface="+mj-lt"/>
                  </a:rPr>
                  <a:t> is not changed.</a:t>
                </a:r>
              </a:p>
              <a:p>
                <a:r>
                  <a:rPr lang="en-US" sz="2400" dirty="0">
                    <a:latin typeface="+mj-lt"/>
                  </a:rPr>
                  <a:t>The vectors v are known as eigenvectors, and the associated scalars </a:t>
                </a:r>
                <a:r>
                  <a:rPr lang="el-GR" sz="2400" dirty="0">
                    <a:latin typeface="+mj-lt"/>
                  </a:rPr>
                  <a:t>λ </a:t>
                </a:r>
                <a:r>
                  <a:rPr lang="en-US" sz="2400" dirty="0">
                    <a:latin typeface="+mj-lt"/>
                  </a:rPr>
                  <a:t>are known as eigenvalues.</a:t>
                </a:r>
              </a:p>
              <a:p>
                <a:endParaRPr lang="en-US" dirty="0"/>
              </a:p>
            </p:txBody>
          </p:sp>
        </mc:Choice>
        <mc:Fallback xmlns="">
          <p:sp>
            <p:nvSpPr>
              <p:cNvPr id="3" name="Content Placeholder 2">
                <a:extLst>
                  <a:ext uri="{FF2B5EF4-FFF2-40B4-BE49-F238E27FC236}">
                    <a16:creationId xmlns:a16="http://schemas.microsoft.com/office/drawing/2014/main" id="{14E50938-5A28-F34D-9EA6-3922170D36C7}"/>
                  </a:ext>
                </a:extLst>
              </p:cNvPr>
              <p:cNvSpPr>
                <a:spLocks noGrp="1" noRot="1" noChangeAspect="1" noMove="1" noResize="1" noEditPoints="1" noAdjustHandles="1" noChangeArrowheads="1" noChangeShapeType="1" noTextEdit="1"/>
              </p:cNvSpPr>
              <p:nvPr>
                <p:ph idx="1"/>
              </p:nvPr>
            </p:nvSpPr>
            <p:spPr>
              <a:xfrm>
                <a:off x="1066800" y="1714500"/>
                <a:ext cx="10058400" cy="2125980"/>
              </a:xfrm>
              <a:blipFill>
                <a:blip r:embed="rId2"/>
                <a:stretch>
                  <a:fillRect l="-884" t="-1786" r="-1263"/>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24A0D4BE-3FC1-3648-80D7-89CD887DBA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8550" y="5125974"/>
            <a:ext cx="4914900" cy="1104900"/>
          </a:xfrm>
          <a:prstGeom prst="rect">
            <a:avLst/>
          </a:prstGeom>
        </p:spPr>
      </p:pic>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ABE6C100-401F-2F48-AABA-0FC5DFE09460}"/>
                  </a:ext>
                </a:extLst>
              </p:cNvPr>
              <p:cNvSpPr/>
              <p:nvPr/>
            </p:nvSpPr>
            <p:spPr>
              <a:xfrm>
                <a:off x="4654067" y="3915201"/>
                <a:ext cx="2883866" cy="830997"/>
              </a:xfrm>
              <a:prstGeom prst="rect">
                <a:avLst/>
              </a:prstGeom>
            </p:spPr>
            <p:txBody>
              <a:bodyPr wrap="none">
                <a:spAutoFit/>
              </a:bodyPr>
              <a:lstStyle/>
              <a:p>
                <a14:m>
                  <m:oMath xmlns:m="http://schemas.openxmlformats.org/officeDocument/2006/math">
                    <m:r>
                      <a:rPr lang="en-US" sz="4800" i="1">
                        <a:latin typeface="Cambria Math" panose="02040503050406030204" pitchFamily="18" charset="0"/>
                      </a:rPr>
                      <m:t>𝑊𝑣</m:t>
                    </m:r>
                    <m:r>
                      <a:rPr lang="en-US" sz="4800" i="1">
                        <a:latin typeface="Cambria Math" panose="02040503050406030204" pitchFamily="18" charset="0"/>
                      </a:rPr>
                      <m:t>=</m:t>
                    </m:r>
                    <m:r>
                      <m:rPr>
                        <m:nor/>
                      </m:rPr>
                      <a:rPr lang="el-GR" sz="4800" dirty="0"/>
                      <m:t>λ</m:t>
                    </m:r>
                    <m:r>
                      <a:rPr lang="en-US" sz="4800" i="1">
                        <a:latin typeface="Cambria Math" panose="02040503050406030204" pitchFamily="18" charset="0"/>
                      </a:rPr>
                      <m:t>𝑣</m:t>
                    </m:r>
                    <m:r>
                      <a:rPr lang="en-US" sz="4800">
                        <a:latin typeface="Cambria Math" panose="02040503050406030204" pitchFamily="18" charset="0"/>
                      </a:rPr>
                      <m:t>,</m:t>
                    </m:r>
                  </m:oMath>
                </a14:m>
                <a:r>
                  <a:rPr lang="en-US" sz="4800" dirty="0"/>
                  <a:t> </a:t>
                </a:r>
              </a:p>
            </p:txBody>
          </p:sp>
        </mc:Choice>
        <mc:Fallback xmlns="">
          <p:sp>
            <p:nvSpPr>
              <p:cNvPr id="7" name="Rectangle 6">
                <a:extLst>
                  <a:ext uri="{FF2B5EF4-FFF2-40B4-BE49-F238E27FC236}">
                    <a16:creationId xmlns:a16="http://schemas.microsoft.com/office/drawing/2014/main" id="{ABE6C100-401F-2F48-AABA-0FC5DFE09460}"/>
                  </a:ext>
                </a:extLst>
              </p:cNvPr>
              <p:cNvSpPr>
                <a:spLocks noRot="1" noChangeAspect="1" noMove="1" noResize="1" noEditPoints="1" noAdjustHandles="1" noChangeArrowheads="1" noChangeShapeType="1" noTextEdit="1"/>
              </p:cNvSpPr>
              <p:nvPr/>
            </p:nvSpPr>
            <p:spPr>
              <a:xfrm>
                <a:off x="4654067" y="3915201"/>
                <a:ext cx="2883866" cy="830997"/>
              </a:xfrm>
              <a:prstGeom prst="rect">
                <a:avLst/>
              </a:prstGeom>
              <a:blipFill>
                <a:blip r:embed="rId4"/>
                <a:stretch>
                  <a:fillRect l="-3493" b="-2985"/>
                </a:stretch>
              </a:blipFill>
            </p:spPr>
            <p:txBody>
              <a:bodyPr/>
              <a:lstStyle/>
              <a:p>
                <a:r>
                  <a:rPr lang="en-US">
                    <a:noFill/>
                  </a:rPr>
                  <a:t> </a:t>
                </a:r>
              </a:p>
            </p:txBody>
          </p:sp>
        </mc:Fallback>
      </mc:AlternateContent>
    </p:spTree>
    <p:extLst>
      <p:ext uri="{BB962C8B-B14F-4D97-AF65-F5344CB8AC3E}">
        <p14:creationId xmlns:p14="http://schemas.microsoft.com/office/powerpoint/2010/main" val="1440928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48EDC-EAF8-4C4D-A6A0-B33F4E6E9AD4}"/>
              </a:ext>
            </a:extLst>
          </p:cNvPr>
          <p:cNvSpPr>
            <a:spLocks noGrp="1"/>
          </p:cNvSpPr>
          <p:nvPr>
            <p:ph type="title"/>
          </p:nvPr>
        </p:nvSpPr>
        <p:spPr/>
        <p:txBody>
          <a:bodyPr/>
          <a:lstStyle/>
          <a:p>
            <a:r>
              <a:rPr lang="en-US" dirty="0"/>
              <a:t>PCA</a:t>
            </a:r>
          </a:p>
        </p:txBody>
      </p:sp>
      <p:pic>
        <p:nvPicPr>
          <p:cNvPr id="6" name="Picture 5">
            <a:extLst>
              <a:ext uri="{FF2B5EF4-FFF2-40B4-BE49-F238E27FC236}">
                <a16:creationId xmlns:a16="http://schemas.microsoft.com/office/drawing/2014/main" id="{6D364F10-368C-3044-9146-1CE4BAC89585}"/>
              </a:ext>
            </a:extLst>
          </p:cNvPr>
          <p:cNvPicPr>
            <a:picLocks noChangeAspect="1"/>
          </p:cNvPicPr>
          <p:nvPr/>
        </p:nvPicPr>
        <p:blipFill>
          <a:blip r:embed="rId2"/>
          <a:stretch>
            <a:fillRect/>
          </a:stretch>
        </p:blipFill>
        <p:spPr>
          <a:xfrm>
            <a:off x="440182" y="1828800"/>
            <a:ext cx="5760352" cy="4328922"/>
          </a:xfrm>
          <a:prstGeom prst="rect">
            <a:avLst/>
          </a:prstGeom>
        </p:spPr>
      </p:pic>
      <p:sp>
        <p:nvSpPr>
          <p:cNvPr id="7" name="Rectangle 6">
            <a:extLst>
              <a:ext uri="{FF2B5EF4-FFF2-40B4-BE49-F238E27FC236}">
                <a16:creationId xmlns:a16="http://schemas.microsoft.com/office/drawing/2014/main" id="{24E61D67-7BD0-8840-BF54-DCAEA7FE5C76}"/>
              </a:ext>
            </a:extLst>
          </p:cNvPr>
          <p:cNvSpPr/>
          <p:nvPr/>
        </p:nvSpPr>
        <p:spPr>
          <a:xfrm>
            <a:off x="6492240" y="1828800"/>
            <a:ext cx="5248656" cy="4524315"/>
          </a:xfrm>
          <a:prstGeom prst="rect">
            <a:avLst/>
          </a:prstGeom>
        </p:spPr>
        <p:txBody>
          <a:bodyPr wrap="square">
            <a:spAutoFit/>
          </a:bodyPr>
          <a:lstStyle/>
          <a:p>
            <a:pPr marL="342900" indent="-342900">
              <a:buFont typeface="Arial" panose="020B0604020202020204" pitchFamily="34" charset="0"/>
              <a:buChar char="•"/>
            </a:pPr>
            <a:r>
              <a:rPr lang="en-US" sz="2400" dirty="0"/>
              <a:t>Rotate the data so that the directions of maximum variation lie along the axes </a:t>
            </a:r>
          </a:p>
          <a:p>
            <a:pPr marL="342900" indent="-342900">
              <a:buFont typeface="Arial" panose="020B0604020202020204" pitchFamily="34" charset="0"/>
              <a:buChar char="•"/>
            </a:pPr>
            <a:r>
              <a:rPr lang="en-US" sz="2400" dirty="0"/>
              <a:t>Compress the data by throwing out directions associated with small eigenvalues</a:t>
            </a:r>
          </a:p>
          <a:p>
            <a:pPr marL="342900" indent="-342900">
              <a:buFont typeface="Arial" panose="020B0604020202020204" pitchFamily="34" charset="0"/>
              <a:buChar char="•"/>
            </a:pPr>
            <a:r>
              <a:rPr lang="en-US" sz="2400" dirty="0"/>
              <a:t>The </a:t>
            </a:r>
            <a:r>
              <a:rPr lang="en-US" sz="2400" b="1" dirty="0"/>
              <a:t>eigenvectors</a:t>
            </a:r>
            <a:r>
              <a:rPr lang="en-US" sz="2400" dirty="0"/>
              <a:t> of the covariance matrix correspond to the directions of maximum variance in the data</a:t>
            </a:r>
          </a:p>
          <a:p>
            <a:pPr marL="342900" indent="-342900">
              <a:buFont typeface="Arial" panose="020B0604020202020204" pitchFamily="34" charset="0"/>
              <a:buChar char="•"/>
            </a:pPr>
            <a:r>
              <a:rPr lang="en-US" sz="2400" dirty="0"/>
              <a:t>The corresponding </a:t>
            </a:r>
            <a:r>
              <a:rPr lang="en-US" sz="2400" b="1" dirty="0"/>
              <a:t>eigenvalues </a:t>
            </a:r>
            <a:r>
              <a:rPr lang="en-US" sz="2400" dirty="0"/>
              <a:t>indicate the amount of variance</a:t>
            </a:r>
          </a:p>
        </p:txBody>
      </p:sp>
    </p:spTree>
    <p:extLst>
      <p:ext uri="{BB962C8B-B14F-4D97-AF65-F5344CB8AC3E}">
        <p14:creationId xmlns:p14="http://schemas.microsoft.com/office/powerpoint/2010/main" val="3503361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8C905-0D3D-F640-A79D-7A0DD8E84DFF}"/>
              </a:ext>
            </a:extLst>
          </p:cNvPr>
          <p:cNvSpPr>
            <a:spLocks noGrp="1"/>
          </p:cNvSpPr>
          <p:nvPr>
            <p:ph type="title"/>
          </p:nvPr>
        </p:nvSpPr>
        <p:spPr/>
        <p:txBody>
          <a:bodyPr/>
          <a:lstStyle/>
          <a:p>
            <a:r>
              <a:rPr lang="en-US" dirty="0"/>
              <a:t>Another example</a:t>
            </a:r>
          </a:p>
        </p:txBody>
      </p:sp>
      <p:sp>
        <p:nvSpPr>
          <p:cNvPr id="3" name="Content Placeholder 2">
            <a:extLst>
              <a:ext uri="{FF2B5EF4-FFF2-40B4-BE49-F238E27FC236}">
                <a16:creationId xmlns:a16="http://schemas.microsoft.com/office/drawing/2014/main" id="{5E610898-999F-9340-A0AA-D885979136F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512855A-B1B6-F942-9248-2FDD1E0B9B7D}"/>
              </a:ext>
            </a:extLst>
          </p:cNvPr>
          <p:cNvPicPr>
            <a:picLocks noChangeAspect="1"/>
          </p:cNvPicPr>
          <p:nvPr/>
        </p:nvPicPr>
        <p:blipFill>
          <a:blip r:embed="rId2"/>
          <a:stretch>
            <a:fillRect/>
          </a:stretch>
        </p:blipFill>
        <p:spPr>
          <a:xfrm>
            <a:off x="0" y="1714500"/>
            <a:ext cx="12192000" cy="4836122"/>
          </a:xfrm>
          <a:prstGeom prst="rect">
            <a:avLst/>
          </a:prstGeom>
        </p:spPr>
      </p:pic>
      <p:sp>
        <p:nvSpPr>
          <p:cNvPr id="5" name="TextBox 4">
            <a:extLst>
              <a:ext uri="{FF2B5EF4-FFF2-40B4-BE49-F238E27FC236}">
                <a16:creationId xmlns:a16="http://schemas.microsoft.com/office/drawing/2014/main" id="{40BBB161-6436-5B4C-8A45-5B9C0FEE7483}"/>
              </a:ext>
            </a:extLst>
          </p:cNvPr>
          <p:cNvSpPr txBox="1"/>
          <p:nvPr/>
        </p:nvSpPr>
        <p:spPr>
          <a:xfrm>
            <a:off x="3511296" y="6062472"/>
            <a:ext cx="1115568" cy="378422"/>
          </a:xfrm>
          <a:prstGeom prst="rect">
            <a:avLst/>
          </a:prstGeom>
          <a:solidFill>
            <a:srgbClr val="FFFFFF"/>
          </a:solidFill>
          <a:ln>
            <a:solidFill>
              <a:srgbClr val="FFFFFF"/>
            </a:solidFill>
          </a:ln>
        </p:spPr>
        <p:txBody>
          <a:bodyPr wrap="square" rtlCol="0">
            <a:spAutoFit/>
          </a:bodyPr>
          <a:lstStyle/>
          <a:p>
            <a:pPr algn="ctr"/>
            <a:r>
              <a:rPr lang="en-US" dirty="0" err="1">
                <a:solidFill>
                  <a:schemeClr val="bg1"/>
                </a:solidFill>
              </a:rPr>
              <a:t>Var</a:t>
            </a:r>
            <a:r>
              <a:rPr lang="en-US" dirty="0">
                <a:solidFill>
                  <a:schemeClr val="bg1"/>
                </a:solidFill>
              </a:rPr>
              <a:t> 1</a:t>
            </a:r>
          </a:p>
        </p:txBody>
      </p:sp>
      <p:sp>
        <p:nvSpPr>
          <p:cNvPr id="6" name="TextBox 5">
            <a:extLst>
              <a:ext uri="{FF2B5EF4-FFF2-40B4-BE49-F238E27FC236}">
                <a16:creationId xmlns:a16="http://schemas.microsoft.com/office/drawing/2014/main" id="{16E818A5-6D6E-F240-A433-CE9ED2C0AA52}"/>
              </a:ext>
            </a:extLst>
          </p:cNvPr>
          <p:cNvSpPr txBox="1"/>
          <p:nvPr/>
        </p:nvSpPr>
        <p:spPr>
          <a:xfrm>
            <a:off x="509016" y="6016752"/>
            <a:ext cx="1115568" cy="378422"/>
          </a:xfrm>
          <a:prstGeom prst="rect">
            <a:avLst/>
          </a:prstGeom>
          <a:solidFill>
            <a:srgbClr val="FFFFFF"/>
          </a:solidFill>
          <a:ln>
            <a:solidFill>
              <a:srgbClr val="FFFFFF"/>
            </a:solidFill>
          </a:ln>
        </p:spPr>
        <p:txBody>
          <a:bodyPr wrap="square" rtlCol="0">
            <a:spAutoFit/>
          </a:bodyPr>
          <a:lstStyle/>
          <a:p>
            <a:pPr algn="ctr"/>
            <a:r>
              <a:rPr lang="en-US" dirty="0" err="1">
                <a:solidFill>
                  <a:schemeClr val="bg1"/>
                </a:solidFill>
              </a:rPr>
              <a:t>Var</a:t>
            </a:r>
            <a:r>
              <a:rPr lang="en-US" dirty="0">
                <a:solidFill>
                  <a:schemeClr val="bg1"/>
                </a:solidFill>
              </a:rPr>
              <a:t> 2</a:t>
            </a:r>
          </a:p>
        </p:txBody>
      </p:sp>
      <p:sp>
        <p:nvSpPr>
          <p:cNvPr id="7" name="TextBox 6">
            <a:extLst>
              <a:ext uri="{FF2B5EF4-FFF2-40B4-BE49-F238E27FC236}">
                <a16:creationId xmlns:a16="http://schemas.microsoft.com/office/drawing/2014/main" id="{56268C19-CCC3-E946-9B24-7792F1DE3104}"/>
              </a:ext>
            </a:extLst>
          </p:cNvPr>
          <p:cNvSpPr txBox="1"/>
          <p:nvPr/>
        </p:nvSpPr>
        <p:spPr>
          <a:xfrm rot="16200000">
            <a:off x="-327660" y="3763283"/>
            <a:ext cx="1115568" cy="378422"/>
          </a:xfrm>
          <a:prstGeom prst="rect">
            <a:avLst/>
          </a:prstGeom>
          <a:solidFill>
            <a:srgbClr val="FFFFFF"/>
          </a:solidFill>
          <a:ln>
            <a:solidFill>
              <a:srgbClr val="FFFFFF"/>
            </a:solidFill>
          </a:ln>
        </p:spPr>
        <p:txBody>
          <a:bodyPr wrap="square" rtlCol="0">
            <a:spAutoFit/>
          </a:bodyPr>
          <a:lstStyle/>
          <a:p>
            <a:pPr algn="ctr"/>
            <a:r>
              <a:rPr lang="en-US" dirty="0" err="1">
                <a:solidFill>
                  <a:schemeClr val="bg1"/>
                </a:solidFill>
              </a:rPr>
              <a:t>Var</a:t>
            </a:r>
            <a:r>
              <a:rPr lang="en-US" dirty="0">
                <a:solidFill>
                  <a:schemeClr val="bg1"/>
                </a:solidFill>
              </a:rPr>
              <a:t> 3</a:t>
            </a:r>
          </a:p>
        </p:txBody>
      </p:sp>
    </p:spTree>
    <p:extLst>
      <p:ext uri="{BB962C8B-B14F-4D97-AF65-F5344CB8AC3E}">
        <p14:creationId xmlns:p14="http://schemas.microsoft.com/office/powerpoint/2010/main" val="1281382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CCED9-607C-2746-B7D6-D1EC3A5D0FA7}"/>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D2A13B70-09C3-4243-9D84-E041A7D2C9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6259" y="2038322"/>
            <a:ext cx="11159481" cy="4435630"/>
          </a:xfrm>
        </p:spPr>
      </p:pic>
    </p:spTree>
    <p:extLst>
      <p:ext uri="{BB962C8B-B14F-4D97-AF65-F5344CB8AC3E}">
        <p14:creationId xmlns:p14="http://schemas.microsoft.com/office/powerpoint/2010/main" val="72236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16x9</Template>
  <TotalTime>357</TotalTime>
  <Words>287</Words>
  <Application>Microsoft Macintosh PowerPoint</Application>
  <PresentationFormat>Widescreen</PresentationFormat>
  <Paragraphs>28</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Cambria Math</vt:lpstr>
      <vt:lpstr>Science Project 16x9</vt:lpstr>
      <vt:lpstr>A Review on Principal Component Analysis</vt:lpstr>
      <vt:lpstr>A linear orthogonal transformation</vt:lpstr>
      <vt:lpstr>Coordinate systems</vt:lpstr>
      <vt:lpstr>Coordinate transform, or change of basis</vt:lpstr>
      <vt:lpstr>Eigenvectors, Eigenvalues</vt:lpstr>
      <vt:lpstr>PCA</vt:lpstr>
      <vt:lpstr>Another example</vt:lpstr>
      <vt:lpstr>PowerPoint Presentation</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Chris Kuo</dc:creator>
  <cp:lastModifiedBy>Chris Kuo</cp:lastModifiedBy>
  <cp:revision>77</cp:revision>
  <dcterms:created xsi:type="dcterms:W3CDTF">2018-03-24T21:31:47Z</dcterms:created>
  <dcterms:modified xsi:type="dcterms:W3CDTF">2018-07-05T21:36:03Z</dcterms:modified>
</cp:coreProperties>
</file>

<file path=docProps/thumbnail.jpeg>
</file>